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534" y="-11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7DB808F-048C-4FDB-986A-EB594FB9429B}" type="datetimeFigureOut">
              <a:rPr lang="en-US" smtClean="0"/>
              <a:pPr/>
              <a:t>3/11/2014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8E6CC8-61ED-41EF-9CD2-68384394ABB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DB808F-048C-4FDB-986A-EB594FB9429B}" type="datetimeFigureOut">
              <a:rPr lang="en-US" smtClean="0"/>
              <a:pPr/>
              <a:t>3/11/2014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8E6CC8-61ED-41EF-9CD2-68384394ABB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DB808F-048C-4FDB-986A-EB594FB9429B}" type="datetimeFigureOut">
              <a:rPr lang="en-US" smtClean="0"/>
              <a:pPr/>
              <a:t>3/11/2014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8E6CC8-61ED-41EF-9CD2-68384394ABB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DB808F-048C-4FDB-986A-EB594FB9429B}" type="datetimeFigureOut">
              <a:rPr lang="en-US" smtClean="0"/>
              <a:pPr/>
              <a:t>3/11/2014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8E6CC8-61ED-41EF-9CD2-68384394ABB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7DB808F-048C-4FDB-986A-EB594FB9429B}" type="datetimeFigureOut">
              <a:rPr lang="en-US" smtClean="0"/>
              <a:pPr/>
              <a:t>3/11/2014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8E6CC8-61ED-41EF-9CD2-68384394ABB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7DB808F-048C-4FDB-986A-EB594FB9429B}" type="datetimeFigureOut">
              <a:rPr lang="en-US" smtClean="0"/>
              <a:pPr/>
              <a:t>3/11/2014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8E6CC8-61ED-41EF-9CD2-68384394ABB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7DB808F-048C-4FDB-986A-EB594FB9429B}" type="datetimeFigureOut">
              <a:rPr lang="en-US" smtClean="0"/>
              <a:pPr/>
              <a:t>3/11/2014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A8E6CC8-61ED-41EF-9CD2-68384394ABB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7DB808F-048C-4FDB-986A-EB594FB9429B}" type="datetimeFigureOut">
              <a:rPr lang="en-US" smtClean="0"/>
              <a:pPr/>
              <a:t>3/11/2014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A8E6CC8-61ED-41EF-9CD2-68384394ABB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DB808F-048C-4FDB-986A-EB594FB9429B}" type="datetimeFigureOut">
              <a:rPr lang="en-US" smtClean="0"/>
              <a:pPr/>
              <a:t>3/11/2014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A8E6CC8-61ED-41EF-9CD2-68384394ABB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DB808F-048C-4FDB-986A-EB594FB9429B}" type="datetimeFigureOut">
              <a:rPr lang="en-US" smtClean="0"/>
              <a:pPr/>
              <a:t>3/11/2014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8E6CC8-61ED-41EF-9CD2-68384394ABB6}" type="slidenum">
              <a:rPr lang="en-US" smtClean="0"/>
              <a:pPr/>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F7DB808F-048C-4FDB-986A-EB594FB9429B}" type="datetimeFigureOut">
              <a:rPr lang="en-US" smtClean="0"/>
              <a:pPr/>
              <a:t>3/11/2014</a:t>
            </a:fld>
            <a:endParaRPr lang="en-US"/>
          </a:p>
        </p:txBody>
      </p:sp>
      <p:sp>
        <p:nvSpPr>
          <p:cNvPr id="9" name="Slide Number Placeholder 8"/>
          <p:cNvSpPr>
            <a:spLocks noGrp="1"/>
          </p:cNvSpPr>
          <p:nvPr>
            <p:ph type="sldNum" sz="quarter" idx="11"/>
          </p:nvPr>
        </p:nvSpPr>
        <p:spPr/>
        <p:txBody>
          <a:bodyPr/>
          <a:lstStyle/>
          <a:p>
            <a:fld id="{4A8E6CC8-61ED-41EF-9CD2-68384394ABB6}"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4A8E6CC8-61ED-41EF-9CD2-68384394ABB6}" type="slidenum">
              <a:rPr lang="en-US" smtClean="0"/>
              <a:pPr/>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F7DB808F-048C-4FDB-986A-EB594FB9429B}" type="datetimeFigureOut">
              <a:rPr lang="en-US" smtClean="0"/>
              <a:pPr/>
              <a:t>3/11/2014</a:t>
            </a:fld>
            <a:endParaRPr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609600"/>
            <a:ext cx="7772400" cy="1828800"/>
          </a:xfrm>
        </p:spPr>
        <p:txBody>
          <a:bodyPr/>
          <a:lstStyle/>
          <a:p>
            <a:pPr algn="r"/>
            <a:r>
              <a:rPr lang="en-US" dirty="0" smtClean="0">
                <a:solidFill>
                  <a:schemeClr val="accent2">
                    <a:lumMod val="75000"/>
                  </a:schemeClr>
                </a:solidFill>
              </a:rPr>
              <a:t>Imagery #1</a:t>
            </a:r>
            <a:endParaRPr lang="en-US" dirty="0">
              <a:solidFill>
                <a:schemeClr val="accent2">
                  <a:lumMod val="75000"/>
                </a:schemeClr>
              </a:solidFill>
            </a:endParaRPr>
          </a:p>
        </p:txBody>
      </p:sp>
      <p:sp>
        <p:nvSpPr>
          <p:cNvPr id="3" name="Subtitle 2"/>
          <p:cNvSpPr>
            <a:spLocks noGrp="1"/>
          </p:cNvSpPr>
          <p:nvPr>
            <p:ph type="subTitle" idx="1"/>
          </p:nvPr>
        </p:nvSpPr>
        <p:spPr>
          <a:xfrm>
            <a:off x="304800" y="381000"/>
            <a:ext cx="7772400" cy="6248400"/>
          </a:xfrm>
        </p:spPr>
        <p:txBody>
          <a:bodyPr>
            <a:noAutofit/>
          </a:bodyPr>
          <a:lstStyle/>
          <a:p>
            <a:pPr algn="l">
              <a:lnSpc>
                <a:spcPct val="110000"/>
              </a:lnSpc>
              <a:spcBef>
                <a:spcPts val="0"/>
              </a:spcBef>
            </a:pPr>
            <a:r>
              <a:rPr lang="en-US" sz="1800" dirty="0" smtClean="0">
                <a:solidFill>
                  <a:schemeClr val="tx1"/>
                </a:solidFill>
              </a:rPr>
              <a:t>“</a:t>
            </a:r>
            <a:r>
              <a:rPr lang="en-US" dirty="0" smtClean="0">
                <a:solidFill>
                  <a:schemeClr val="tx1"/>
                </a:solidFill>
              </a:rPr>
              <a:t>The many men, so beautiful!</a:t>
            </a:r>
          </a:p>
          <a:p>
            <a:pPr algn="l">
              <a:lnSpc>
                <a:spcPct val="110000"/>
              </a:lnSpc>
              <a:spcBef>
                <a:spcPts val="0"/>
              </a:spcBef>
            </a:pPr>
            <a:r>
              <a:rPr lang="en-US" dirty="0" smtClean="0">
                <a:solidFill>
                  <a:schemeClr val="tx1"/>
                </a:solidFill>
              </a:rPr>
              <a:t>And they all dead did lie: </a:t>
            </a:r>
          </a:p>
          <a:p>
            <a:pPr algn="l">
              <a:lnSpc>
                <a:spcPct val="110000"/>
              </a:lnSpc>
              <a:spcBef>
                <a:spcPts val="0"/>
              </a:spcBef>
            </a:pPr>
            <a:r>
              <a:rPr lang="en-US" dirty="0" smtClean="0">
                <a:solidFill>
                  <a:schemeClr val="tx1"/>
                </a:solidFill>
              </a:rPr>
              <a:t>And a thousand </a:t>
            </a:r>
            <a:r>
              <a:rPr lang="en-US" dirty="0" err="1" smtClean="0">
                <a:solidFill>
                  <a:schemeClr val="tx1"/>
                </a:solidFill>
              </a:rPr>
              <a:t>thousand</a:t>
            </a:r>
            <a:r>
              <a:rPr lang="en-US" dirty="0" smtClean="0">
                <a:solidFill>
                  <a:schemeClr val="tx1"/>
                </a:solidFill>
              </a:rPr>
              <a:t> slimy things</a:t>
            </a:r>
          </a:p>
          <a:p>
            <a:pPr algn="l">
              <a:lnSpc>
                <a:spcPct val="110000"/>
              </a:lnSpc>
              <a:spcBef>
                <a:spcPts val="0"/>
              </a:spcBef>
            </a:pPr>
            <a:r>
              <a:rPr lang="en-US" dirty="0" smtClean="0">
                <a:solidFill>
                  <a:schemeClr val="tx1"/>
                </a:solidFill>
              </a:rPr>
              <a:t>Lived on; and so did I.</a:t>
            </a:r>
          </a:p>
          <a:p>
            <a:pPr algn="l">
              <a:lnSpc>
                <a:spcPct val="110000"/>
              </a:lnSpc>
              <a:spcBef>
                <a:spcPts val="0"/>
              </a:spcBef>
            </a:pPr>
            <a:endParaRPr lang="en-US" sz="800" dirty="0" smtClean="0">
              <a:solidFill>
                <a:schemeClr val="tx1"/>
              </a:solidFill>
            </a:endParaRPr>
          </a:p>
          <a:p>
            <a:pPr algn="l">
              <a:lnSpc>
                <a:spcPct val="110000"/>
              </a:lnSpc>
              <a:spcBef>
                <a:spcPts val="0"/>
              </a:spcBef>
            </a:pPr>
            <a:r>
              <a:rPr lang="en-US" dirty="0" smtClean="0">
                <a:solidFill>
                  <a:schemeClr val="tx1"/>
                </a:solidFill>
              </a:rPr>
              <a:t>Within the shadow of the ship</a:t>
            </a:r>
          </a:p>
          <a:p>
            <a:pPr algn="l">
              <a:lnSpc>
                <a:spcPct val="110000"/>
              </a:lnSpc>
              <a:spcBef>
                <a:spcPts val="0"/>
              </a:spcBef>
            </a:pPr>
            <a:r>
              <a:rPr lang="en-US" dirty="0" smtClean="0">
                <a:solidFill>
                  <a:schemeClr val="tx1"/>
                </a:solidFill>
              </a:rPr>
              <a:t>I watched their rich attire: </a:t>
            </a:r>
          </a:p>
          <a:p>
            <a:pPr algn="l">
              <a:lnSpc>
                <a:spcPct val="110000"/>
              </a:lnSpc>
              <a:spcBef>
                <a:spcPts val="0"/>
              </a:spcBef>
            </a:pPr>
            <a:r>
              <a:rPr lang="en-US" dirty="0" smtClean="0">
                <a:solidFill>
                  <a:schemeClr val="tx1"/>
                </a:solidFill>
              </a:rPr>
              <a:t>Blue, glossy green, and velvet black,</a:t>
            </a:r>
          </a:p>
          <a:p>
            <a:pPr algn="l">
              <a:lnSpc>
                <a:spcPct val="110000"/>
              </a:lnSpc>
              <a:spcBef>
                <a:spcPts val="0"/>
              </a:spcBef>
            </a:pPr>
            <a:r>
              <a:rPr lang="en-US" dirty="0" smtClean="0">
                <a:solidFill>
                  <a:schemeClr val="tx1"/>
                </a:solidFill>
              </a:rPr>
              <a:t>They coiled and swam; and every track </a:t>
            </a:r>
          </a:p>
          <a:p>
            <a:pPr algn="l">
              <a:lnSpc>
                <a:spcPct val="110000"/>
              </a:lnSpc>
              <a:spcBef>
                <a:spcPts val="0"/>
              </a:spcBef>
            </a:pPr>
            <a:r>
              <a:rPr lang="en-US" dirty="0" smtClean="0">
                <a:solidFill>
                  <a:schemeClr val="tx1"/>
                </a:solidFill>
              </a:rPr>
              <a:t>Was a flash of golden fire.”</a:t>
            </a:r>
          </a:p>
          <a:p>
            <a:pPr algn="l">
              <a:lnSpc>
                <a:spcPct val="110000"/>
              </a:lnSpc>
              <a:spcBef>
                <a:spcPts val="0"/>
              </a:spcBef>
            </a:pPr>
            <a:r>
              <a:rPr lang="en-US" dirty="0" smtClean="0">
                <a:solidFill>
                  <a:schemeClr val="tx1"/>
                </a:solidFill>
              </a:rPr>
              <a:t>	--Samuel Taylor Coleridge, “The Rime of the Ancient Mariner”</a:t>
            </a:r>
          </a:p>
          <a:p>
            <a:pPr algn="l">
              <a:lnSpc>
                <a:spcPct val="110000"/>
              </a:lnSpc>
              <a:spcBef>
                <a:spcPts val="0"/>
              </a:spcBef>
            </a:pPr>
            <a:endParaRPr lang="en-US" sz="800" dirty="0" smtClean="0">
              <a:solidFill>
                <a:schemeClr val="tx1"/>
              </a:solidFill>
            </a:endParaRPr>
          </a:p>
          <a:p>
            <a:pPr algn="l">
              <a:lnSpc>
                <a:spcPct val="110000"/>
              </a:lnSpc>
              <a:spcBef>
                <a:spcPts val="0"/>
              </a:spcBef>
            </a:pPr>
            <a:r>
              <a:rPr lang="en-US" dirty="0" smtClean="0">
                <a:solidFill>
                  <a:schemeClr val="tx1"/>
                </a:solidFill>
              </a:rPr>
              <a:t>Discuss:</a:t>
            </a:r>
          </a:p>
          <a:p>
            <a:pPr algn="l">
              <a:lnSpc>
                <a:spcPct val="110000"/>
              </a:lnSpc>
              <a:spcBef>
                <a:spcPts val="0"/>
              </a:spcBef>
            </a:pPr>
            <a:r>
              <a:rPr lang="en-US" dirty="0" smtClean="0">
                <a:solidFill>
                  <a:schemeClr val="tx1"/>
                </a:solidFill>
              </a:rPr>
              <a:t>	1. These stanzas from “the Rime of the Ancient Mariner” show the Mariner’s changing attitude toward the creatures of the sea. What is the Mariner’s attitude in the first stanza? What image reveal this attitude? </a:t>
            </a:r>
          </a:p>
          <a:p>
            <a:pPr algn="l">
              <a:lnSpc>
                <a:spcPct val="110000"/>
              </a:lnSpc>
              <a:spcBef>
                <a:spcPts val="0"/>
              </a:spcBef>
            </a:pPr>
            <a:r>
              <a:rPr lang="en-US" dirty="0" smtClean="0">
                <a:solidFill>
                  <a:schemeClr val="tx1"/>
                </a:solidFill>
              </a:rPr>
              <a:t>	2. What is the Mariner’s attitude in the second stanza? Analyze the imagery that reveals this change.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381000"/>
            <a:ext cx="7772400" cy="1828800"/>
          </a:xfrm>
        </p:spPr>
        <p:txBody>
          <a:bodyPr/>
          <a:lstStyle/>
          <a:p>
            <a:pPr algn="l"/>
            <a:r>
              <a:rPr lang="en-US" dirty="0" smtClean="0">
                <a:solidFill>
                  <a:schemeClr val="accent2">
                    <a:lumMod val="75000"/>
                  </a:schemeClr>
                </a:solidFill>
              </a:rPr>
              <a:t>			Apply</a:t>
            </a:r>
            <a:endParaRPr lang="en-US" dirty="0">
              <a:solidFill>
                <a:schemeClr val="accent2">
                  <a:lumMod val="75000"/>
                </a:schemeClr>
              </a:solidFill>
            </a:endParaRPr>
          </a:p>
        </p:txBody>
      </p:sp>
      <p:sp>
        <p:nvSpPr>
          <p:cNvPr id="3" name="Subtitle 2"/>
          <p:cNvSpPr>
            <a:spLocks noGrp="1"/>
          </p:cNvSpPr>
          <p:nvPr>
            <p:ph type="subTitle" idx="1"/>
          </p:nvPr>
        </p:nvSpPr>
        <p:spPr>
          <a:xfrm>
            <a:off x="533400" y="2286000"/>
            <a:ext cx="7772400" cy="3733800"/>
          </a:xfrm>
        </p:spPr>
        <p:txBody>
          <a:bodyPr>
            <a:normAutofit/>
          </a:bodyPr>
          <a:lstStyle/>
          <a:p>
            <a:pPr algn="l"/>
            <a:r>
              <a:rPr lang="en-US" sz="2800" dirty="0" smtClean="0">
                <a:solidFill>
                  <a:schemeClr val="accent2">
                    <a:lumMod val="75000"/>
                  </a:schemeClr>
                </a:solidFill>
              </a:rPr>
              <a:t>Think of a cat or a dog you can describe easily. First, write a description which reveals a  positive attitude toward the animal. Then think of the same animal and write a description which reveals a negative attitude. Remember that the animal’s looks do not change; only your attitude changes. Use imagery rather than explanation to create your descriptions.</a:t>
            </a:r>
            <a:endParaRPr lang="en-US" sz="2800" dirty="0">
              <a:solidFill>
                <a:schemeClr val="accent2">
                  <a:lumMod val="75000"/>
                </a:schemeClr>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535</TotalTime>
  <Words>134</Words>
  <Application>Microsoft Office PowerPoint</Application>
  <PresentationFormat>On-screen Show (4:3)</PresentationFormat>
  <Paragraphs>18</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Adjacency</vt:lpstr>
      <vt:lpstr>Imagery #1</vt:lpstr>
      <vt:lpstr>   Apply</vt:lpstr>
    </vt:vector>
  </TitlesOfParts>
  <Company>USD 259</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Imagery #1</dc:title>
  <dc:creator>kwhepley</dc:creator>
  <cp:lastModifiedBy>Kelly Frederick</cp:lastModifiedBy>
  <cp:revision>7</cp:revision>
  <dcterms:created xsi:type="dcterms:W3CDTF">2011-02-10T15:32:31Z</dcterms:created>
  <dcterms:modified xsi:type="dcterms:W3CDTF">2014-03-11T14:05:59Z</dcterms:modified>
</cp:coreProperties>
</file>